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000663" cy="25199975"/>
  <p:notesSz cx="6858000" cy="9144000"/>
  <p:defaultTextStyle>
    <a:defPPr>
      <a:defRPr lang="tr-TR"/>
    </a:defPPr>
    <a:lvl1pPr marL="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03679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207358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311037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414717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518396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622075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725754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829434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6" d="100"/>
          <a:sy n="66" d="100"/>
        </p:scale>
        <p:origin x="294" y="-44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21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85AA6-3311-4BF2-A7E4-DE3D7752A1E7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43000"/>
            <a:ext cx="2203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16520-B450-45F0-9A4B-3828F095C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72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1pPr>
    <a:lvl2pPr marL="1036792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2pPr>
    <a:lvl3pPr marL="2073585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3pPr>
    <a:lvl4pPr marL="3110377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4pPr>
    <a:lvl5pPr marL="4147170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5pPr>
    <a:lvl6pPr marL="5183962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6pPr>
    <a:lvl7pPr marL="6220755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7pPr>
    <a:lvl8pPr marL="7257547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8pPr>
    <a:lvl9pPr marL="8294340" algn="l" defTabSz="2073585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6520-B450-45F0-9A4B-3828F095C12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103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426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56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8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76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450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4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02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00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77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196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FACF-A501-4477-9073-FA4013640F12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87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t="29000" r="13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AFACF-A501-4477-9073-FA4013640F12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50C74-9357-4FE4-88A1-20F31CC0B6F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84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ogu.edu.tr/" TargetMode="External"/><Relationship Id="rId5" Type="http://schemas.openxmlformats.org/officeDocument/2006/relationships/hyperlink" Target="mailto:zarslan@ogu.edu.tr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Resim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8393259"/>
            <a:ext cx="11295063" cy="6770541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glow rad="127000">
              <a:schemeClr val="bg1"/>
            </a:glow>
            <a:innerShdw blurRad="215900">
              <a:schemeClr val="bg1"/>
            </a:innerShdw>
          </a:effectLst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31" y="876300"/>
            <a:ext cx="3077369" cy="3276600"/>
          </a:xfrm>
          <a:prstGeom prst="rect">
            <a:avLst/>
          </a:prstGeom>
        </p:spPr>
      </p:pic>
      <p:sp>
        <p:nvSpPr>
          <p:cNvPr id="26" name="Dikdörtgen 25"/>
          <p:cNvSpPr/>
          <p:nvPr/>
        </p:nvSpPr>
        <p:spPr>
          <a:xfrm>
            <a:off x="5116512" y="4152900"/>
            <a:ext cx="8997950" cy="35869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40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XXI. DENEY HAYVANLARI KULLANIM SERTİFİKASI EĞİTİM PROGRAMI</a:t>
            </a:r>
            <a:endParaRPr lang="tr-TR" sz="4000" b="1" i="1" dirty="0" smtClean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40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 KATEGORİSİ)</a:t>
            </a:r>
            <a:endParaRPr lang="tr-TR" sz="4000" b="1" i="1" dirty="0" smtClean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40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(FARE, SIÇAN VE TAVŞAN İÇİN)</a:t>
            </a:r>
            <a:endParaRPr lang="tr-TR" sz="4000" b="1" i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5034756" y="1314271"/>
            <a:ext cx="899795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T.C. </a:t>
            </a:r>
          </a:p>
          <a:p>
            <a:pPr algn="ctr">
              <a:spcAft>
                <a:spcPts val="0"/>
              </a:spcAft>
            </a:pPr>
            <a:r>
              <a:rPr lang="tr-T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ESKİŞEHİR OSMANGAZİ ÜNİVERSİTESİ REKTÖRLÜĞÜ </a:t>
            </a:r>
            <a:endParaRPr lang="tr-TR" sz="28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tr-T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HAYVAN DENEYLERİ YEREL ETİK KURULU</a:t>
            </a:r>
          </a:p>
          <a:p>
            <a:pPr algn="ctr"/>
            <a:r>
              <a:rPr lang="tr-T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( HADYEK)</a:t>
            </a:r>
            <a:endParaRPr lang="tr-TR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33" name="Tablo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848130"/>
              </p:ext>
            </p:extLst>
          </p:nvPr>
        </p:nvGraphicFramePr>
        <p:xfrm>
          <a:off x="2914119" y="15817215"/>
          <a:ext cx="1200044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111">
                  <a:extLst>
                    <a:ext uri="{9D8B030D-6E8A-4147-A177-3AD203B41FA5}">
                      <a16:colId xmlns:a16="http://schemas.microsoft.com/office/drawing/2014/main" xmlns="" val="514393984"/>
                    </a:ext>
                  </a:extLst>
                </a:gridCol>
                <a:gridCol w="3000111">
                  <a:extLst>
                    <a:ext uri="{9D8B030D-6E8A-4147-A177-3AD203B41FA5}">
                      <a16:colId xmlns:a16="http://schemas.microsoft.com/office/drawing/2014/main" xmlns="" val="1189812585"/>
                    </a:ext>
                  </a:extLst>
                </a:gridCol>
                <a:gridCol w="3000111">
                  <a:extLst>
                    <a:ext uri="{9D8B030D-6E8A-4147-A177-3AD203B41FA5}">
                      <a16:colId xmlns:a16="http://schemas.microsoft.com/office/drawing/2014/main" xmlns="" val="3556045402"/>
                    </a:ext>
                  </a:extLst>
                </a:gridCol>
                <a:gridCol w="3000111">
                  <a:extLst>
                    <a:ext uri="{9D8B030D-6E8A-4147-A177-3AD203B41FA5}">
                      <a16:colId xmlns:a16="http://schemas.microsoft.com/office/drawing/2014/main" xmlns="" val="3535212072"/>
                    </a:ext>
                  </a:extLst>
                </a:gridCol>
              </a:tblGrid>
              <a:tr h="1518285">
                <a:tc>
                  <a:txBody>
                    <a:bodyPr/>
                    <a:lstStyle/>
                    <a:p>
                      <a:pPr marL="0" algn="l" defTabSz="1800088" rtl="0" eaLnBrk="1" latinLnBrk="0" hangingPunct="1"/>
                      <a:endParaRPr lang="tr-TR" sz="28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800088" rtl="0" eaLnBrk="1" latinLnBrk="0" hangingPunct="1"/>
                      <a:r>
                        <a:rPr lang="tr-TR" sz="2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BAŞVURU TARİHİ</a:t>
                      </a:r>
                    </a:p>
                    <a:p>
                      <a:pPr marL="0" algn="l" defTabSz="1800088" rtl="0" eaLnBrk="1" latinLnBrk="0" hangingPunct="1"/>
                      <a:r>
                        <a:rPr lang="tr-TR" sz="2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10-20 </a:t>
                      </a:r>
                      <a:r>
                        <a:rPr lang="tr-TR" sz="2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OCAK 2022</a:t>
                      </a:r>
                      <a:endParaRPr lang="tr-TR" sz="28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00088" rtl="0" eaLnBrk="1" latinLnBrk="0" hangingPunct="1"/>
                      <a:endParaRPr lang="tr-TR" sz="28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800088" rtl="0" eaLnBrk="1" latinLnBrk="0" hangingPunct="1"/>
                      <a:r>
                        <a:rPr lang="tr-TR" sz="2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KURS TARİHİ</a:t>
                      </a:r>
                    </a:p>
                    <a:p>
                      <a:pPr marL="0" algn="l" defTabSz="1800088" rtl="0" eaLnBrk="1" latinLnBrk="0" hangingPunct="1"/>
                      <a:r>
                        <a:rPr lang="tr-TR" sz="2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25/01/2022</a:t>
                      </a:r>
                    </a:p>
                    <a:p>
                      <a:pPr marL="0" algn="l" defTabSz="1800088" rtl="0" eaLnBrk="1" latinLnBrk="0" hangingPunct="1"/>
                      <a:r>
                        <a:rPr lang="tr-TR" sz="2800" b="1" kern="120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-03/02/2022</a:t>
                      </a:r>
                      <a:endParaRPr lang="tr-TR" sz="28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00088" rtl="0" eaLnBrk="1" latinLnBrk="0" hangingPunct="1"/>
                      <a:endParaRPr lang="tr-TR" sz="28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800088" rtl="0" eaLnBrk="1" latinLnBrk="0" hangingPunct="1"/>
                      <a:r>
                        <a:rPr lang="tr-TR" sz="2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KURS ÜCRETİ</a:t>
                      </a:r>
                    </a:p>
                    <a:p>
                      <a:pPr algn="l"/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Eskişehir Osmangazi Üniversitesi Personeli :</a:t>
                      </a: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1180 TL  (1000</a:t>
                      </a: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TL + </a:t>
                      </a: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%18 KDV Dahil)</a:t>
                      </a:r>
                    </a:p>
                    <a:p>
                      <a:pPr algn="l"/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Diğer Kurum Personeli:</a:t>
                      </a: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1416 TL  (1200 TL + %18 KDV Dahil)</a:t>
                      </a:r>
                    </a:p>
                    <a:p>
                      <a:pPr algn="l"/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Yüksek Lisans ve Doktora Öğrencileri :</a:t>
                      </a: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944  TL  (800 TL + %18 KDV Dahil)</a:t>
                      </a:r>
                    </a:p>
                    <a:p>
                      <a:pPr marL="0" algn="l" defTabSz="1800088" rtl="0" eaLnBrk="1" latinLnBrk="0" hangingPunct="1"/>
                      <a:endParaRPr lang="tr-TR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800088" rtl="0" eaLnBrk="1" latinLnBrk="0" hangingPunct="1"/>
                      <a:endParaRPr lang="tr-TR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800088" rtl="0" eaLnBrk="1" latinLnBrk="0" hangingPunct="1"/>
                      <a:r>
                        <a:rPr lang="tr-TR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KURS YERİ</a:t>
                      </a:r>
                    </a:p>
                    <a:p>
                      <a:pPr marL="0" algn="l" defTabSz="1800088" rtl="0" eaLnBrk="1" latinLnBrk="0" hangingPunct="1"/>
                      <a:r>
                        <a:rPr lang="tr-TR" sz="18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TEORİK</a:t>
                      </a:r>
                    </a:p>
                    <a:p>
                      <a:pPr marL="0" algn="l" defTabSz="1800088" rtl="0" eaLnBrk="1" latinLnBrk="0" hangingPunct="1"/>
                      <a:r>
                        <a:rPr lang="tr-TR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ONLİNE EĞİTİM</a:t>
                      </a:r>
                    </a:p>
                    <a:p>
                      <a:pPr marL="0" algn="l" defTabSz="1800088" rtl="0" eaLnBrk="1" latinLnBrk="0" hangingPunct="1"/>
                      <a:r>
                        <a:rPr lang="tr-TR" sz="18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UYGULAMA </a:t>
                      </a:r>
                    </a:p>
                    <a:p>
                      <a:pPr marL="0" algn="l" defTabSz="1800088" rtl="0" eaLnBrk="1" latinLnBrk="0" hangingPunct="1"/>
                      <a:r>
                        <a:rPr lang="tr-TR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TIBBI VE CERRAHİ DENEY HAYVANLARI UYGULAMA VE ARAŞTIRMA MERKEZİ (TICAM)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5576300"/>
                  </a:ext>
                </a:extLst>
              </a:tr>
            </a:tbl>
          </a:graphicData>
        </a:graphic>
      </p:graphicFrame>
      <p:sp>
        <p:nvSpPr>
          <p:cNvPr id="34" name="Metin kutusu 33"/>
          <p:cNvSpPr txBox="1"/>
          <p:nvPr/>
        </p:nvSpPr>
        <p:spPr>
          <a:xfrm>
            <a:off x="2914119" y="20116800"/>
            <a:ext cx="5124981" cy="28749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(*) Kayıt ve İletişim: </a:t>
            </a:r>
          </a:p>
          <a:p>
            <a:r>
              <a:rPr lang="tr-TR" sz="2000" b="1" dirty="0" smtClean="0"/>
              <a:t>HADYEK </a:t>
            </a:r>
            <a:r>
              <a:rPr lang="tr-TR" sz="2000" b="1" dirty="0"/>
              <a:t>Sekreteri        :</a:t>
            </a:r>
            <a:r>
              <a:rPr lang="tr-TR" sz="2000" dirty="0"/>
              <a:t> Zeynep ARSLAN </a:t>
            </a:r>
          </a:p>
          <a:p>
            <a:r>
              <a:rPr lang="tr-TR" sz="2000" b="1" dirty="0" smtClean="0"/>
              <a:t>Tel</a:t>
            </a:r>
            <a:r>
              <a:rPr lang="tr-TR" sz="2000" b="1" dirty="0"/>
              <a:t>:</a:t>
            </a:r>
            <a:r>
              <a:rPr lang="tr-TR" sz="2000" dirty="0"/>
              <a:t> (0222) 239 29 79   - 4563 </a:t>
            </a:r>
          </a:p>
          <a:p>
            <a:r>
              <a:rPr lang="tr-TR" sz="2000" b="1" dirty="0"/>
              <a:t>E-posta</a:t>
            </a:r>
            <a:r>
              <a:rPr lang="tr-TR" sz="2000" dirty="0"/>
              <a:t>: </a:t>
            </a:r>
            <a:r>
              <a:rPr lang="tr-TR" sz="2000" u="sng" dirty="0">
                <a:hlinkClick r:id="rId5"/>
              </a:rPr>
              <a:t>zarslan@ogu.edu.tr</a:t>
            </a:r>
            <a:r>
              <a:rPr lang="tr-TR" sz="2000" u="sng" dirty="0"/>
              <a:t>  </a:t>
            </a:r>
            <a:endParaRPr lang="tr-TR" sz="2000" dirty="0"/>
          </a:p>
          <a:p>
            <a:r>
              <a:rPr lang="tr-TR" sz="2000" b="1" dirty="0"/>
              <a:t>Web: </a:t>
            </a:r>
            <a:r>
              <a:rPr lang="tr-TR" sz="2000" u="sng" dirty="0">
                <a:hlinkClick r:id="rId6"/>
              </a:rPr>
              <a:t>http://www.ogu.edu.tr</a:t>
            </a:r>
            <a:r>
              <a:rPr lang="tr-TR" sz="2000" dirty="0"/>
              <a:t> (Duyuru sayfası)  </a:t>
            </a:r>
          </a:p>
          <a:p>
            <a:r>
              <a:rPr lang="tr-TR" sz="2000" b="1" dirty="0"/>
              <a:t>Web:</a:t>
            </a:r>
            <a:r>
              <a:rPr lang="tr-TR" sz="2000" dirty="0"/>
              <a:t> http://hadyek.ogu.edu.tr   (Duyuru sayfası) </a:t>
            </a:r>
            <a:r>
              <a:rPr lang="tr-TR" sz="2000" dirty="0" smtClean="0"/>
              <a:t> </a:t>
            </a:r>
          </a:p>
          <a:p>
            <a:endParaRPr lang="tr-TR" dirty="0"/>
          </a:p>
        </p:txBody>
      </p:sp>
      <p:sp>
        <p:nvSpPr>
          <p:cNvPr id="35" name="Metin kutusu 34"/>
          <p:cNvSpPr txBox="1"/>
          <p:nvPr/>
        </p:nvSpPr>
        <p:spPr>
          <a:xfrm>
            <a:off x="10067132" y="20116800"/>
            <a:ext cx="4847432" cy="28749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(**) Kurs Ücreti:</a:t>
            </a:r>
          </a:p>
          <a:p>
            <a:r>
              <a:rPr lang="tr-TR" sz="2000" dirty="0"/>
              <a:t>ESOGÜ Tıbbi ve Cerrahi Deney Hayvanları Uygulama ve Araştırma Merkezi (TICAM) Döner Sermaye Hesabına </a:t>
            </a:r>
            <a:r>
              <a:rPr lang="tr-TR" sz="2000" dirty="0" smtClean="0"/>
              <a:t>yatırılacaktır.</a:t>
            </a:r>
            <a:r>
              <a:rPr lang="tr-TR" sz="2000" dirty="0"/>
              <a:t> IBAN No:</a:t>
            </a:r>
          </a:p>
          <a:p>
            <a:r>
              <a:rPr lang="tr-TR" sz="2000" b="1" dirty="0" smtClean="0"/>
              <a:t>(</a:t>
            </a:r>
            <a:r>
              <a:rPr lang="tr-TR" sz="2000" b="1" dirty="0"/>
              <a:t>TR 84000100011740013076 6059)</a:t>
            </a:r>
            <a:r>
              <a:rPr lang="tr-TR" sz="2000" dirty="0"/>
              <a:t> Ziraat Bankası Eskişehir Merkez Şubesi.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17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118</TotalTime>
  <Words>191</Words>
  <Application>Microsoft Office PowerPoint</Application>
  <PresentationFormat>Özel</PresentationFormat>
  <Paragraphs>35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USER</cp:lastModifiedBy>
  <cp:revision>18</cp:revision>
  <dcterms:created xsi:type="dcterms:W3CDTF">2021-11-12T08:00:33Z</dcterms:created>
  <dcterms:modified xsi:type="dcterms:W3CDTF">2021-11-17T11:06:24Z</dcterms:modified>
</cp:coreProperties>
</file>